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1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60" r:id="rId3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2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 baseline="0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13220" y="365126"/>
            <a:ext cx="5002129" cy="1325563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Arial Unicode MS" panose="020B0604020202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Arial Unicode MS" panose="020B0604020202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Arial Unicode MS" panose="020B0604020202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Arial Unicode MS" panose="020B0604020202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Arial Unicode MS" panose="020B0604020202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ED37A-D08C-4750-B0A5-AC6B40FD38C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896C0-E572-43BF-94C4-3B39203AC69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hyperlink" Target="http://www.pairwise.org/tools.asp" TargetMode="Externa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2.jpeg"/><Relationship Id="rId1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5218" y="2166487"/>
            <a:ext cx="69458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飞马</a:t>
            </a:r>
            <a:r>
              <a:rPr lang="zh-CN" altLang="en-US" sz="28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</a:t>
            </a:r>
            <a:r>
              <a:rPr lang="en-US" altLang="zh-CN" sz="28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8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中生代技术嘉年华</a:t>
            </a:r>
            <a:endParaRPr lang="en-US" altLang="zh-CN" sz="2800" b="1" dirty="0" smtClean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快速进行测试用例的设计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2800" dirty="0" smtClean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8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刘琛梅</a:t>
            </a:r>
            <a:r>
              <a:rPr lang="en-US" altLang="zh-CN" sz="28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2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13220" y="365126"/>
            <a:ext cx="5002129" cy="1325563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75672" y="1825625"/>
            <a:ext cx="2239678" cy="4351338"/>
          </a:xfrm>
        </p:spPr>
        <p:txBody>
          <a:bodyPr/>
          <a:lstStyle/>
          <a:p>
            <a:r>
              <a:rPr lang="zh-CN" altLang="en-US" dirty="0" smtClean="0"/>
              <a:t>测试点在内容上有重复</a:t>
            </a:r>
            <a:endParaRPr lang="en-US" altLang="zh-CN" dirty="0" smtClean="0"/>
          </a:p>
          <a:p>
            <a:r>
              <a:rPr lang="zh-CN" altLang="en-US" dirty="0" smtClean="0"/>
              <a:t>测试点的输入不明确，具体测试的时候不知道要测试哪些内容</a:t>
            </a:r>
            <a:endParaRPr lang="en-US" altLang="zh-CN" dirty="0" smtClean="0"/>
          </a:p>
          <a:p>
            <a:r>
              <a:rPr lang="zh-CN" altLang="en-US" dirty="0" smtClean="0"/>
              <a:t>测试点的操作类似情况太多</a:t>
            </a:r>
            <a:endParaRPr lang="en-US" altLang="zh-CN" dirty="0" smtClean="0"/>
          </a:p>
          <a:p>
            <a:r>
              <a:rPr lang="zh-CN" altLang="en-US" dirty="0" smtClean="0"/>
              <a:t>有些测试点描述得太粗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2" y="1690689"/>
            <a:ext cx="5724603" cy="45849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快用例的诀窍</a:t>
            </a:r>
            <a:r>
              <a:rPr lang="en-US" altLang="zh-CN" dirty="0" smtClean="0"/>
              <a:t>-</a:t>
            </a:r>
            <a:r>
              <a:rPr lang="zh-CN" altLang="en-US" dirty="0" smtClean="0"/>
              <a:t>四步用例设计法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1199" y="1522205"/>
            <a:ext cx="7886700" cy="1081204"/>
          </a:xfrm>
        </p:spPr>
        <p:txBody>
          <a:bodyPr/>
          <a:lstStyle/>
          <a:p>
            <a:r>
              <a:rPr lang="zh-CN" altLang="en-US" dirty="0"/>
              <a:t>要想快，就要先慢。把标准动作做到位，把用例的组织和管理的规范设计好，自然就能快起来。而不是一开始为了快去快，使得整个团队都在不断的疲于奔命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457" y="2749867"/>
            <a:ext cx="6505575" cy="3552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对测试点分类，根据不同的类型来选择合适的用例设计方法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2289" y="1680765"/>
            <a:ext cx="7940844" cy="4351338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流程类的测试点：这种测试点有明显的步骤的特点，可以绘成流程图。</a:t>
            </a:r>
            <a:endParaRPr lang="zh-CN" altLang="en-US" sz="1800" dirty="0"/>
          </a:p>
          <a:p>
            <a:r>
              <a:rPr lang="zh-CN" altLang="en-US" sz="1800" dirty="0"/>
              <a:t>参数类的测试点：这类测试点包含的是一些输入的参数。</a:t>
            </a:r>
            <a:endParaRPr lang="zh-CN" altLang="en-US" sz="1800" dirty="0"/>
          </a:p>
          <a:p>
            <a:r>
              <a:rPr lang="zh-CN" altLang="en-US" sz="1800" dirty="0"/>
              <a:t>数据类测试点：这类测试点是一些输入的数据。 </a:t>
            </a:r>
            <a:endParaRPr lang="zh-CN" altLang="en-US" sz="1800" dirty="0"/>
          </a:p>
          <a:p>
            <a:r>
              <a:rPr lang="zh-CN" altLang="en-US" sz="1800" dirty="0"/>
              <a:t>组合类测试点：包含前面三种特点的测试点。</a:t>
            </a:r>
            <a:endParaRPr lang="zh-CN" altLang="en-US" sz="1800" dirty="0"/>
          </a:p>
          <a:p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89" y="3099177"/>
            <a:ext cx="7976155" cy="1940742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791" y="3221610"/>
            <a:ext cx="2627661" cy="3041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89" y="5215384"/>
            <a:ext cx="6498875" cy="11046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流程类测试点的用例设计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6100" y="1528379"/>
            <a:ext cx="4463114" cy="4351338"/>
          </a:xfrm>
        </p:spPr>
        <p:txBody>
          <a:bodyPr/>
          <a:lstStyle/>
          <a:p>
            <a:r>
              <a:rPr lang="zh-CN" altLang="en-US" dirty="0"/>
              <a:t>我们使用的是“最小线性无关建模法”。具体操作方式是对测试点绘制</a:t>
            </a:r>
            <a:r>
              <a:rPr lang="zh-CN" altLang="en-US" dirty="0" smtClean="0"/>
              <a:t>流程图。</a:t>
            </a:r>
            <a:endParaRPr lang="en-US" altLang="zh-CN" dirty="0" smtClean="0"/>
          </a:p>
          <a:p>
            <a:pPr lvl="1"/>
            <a:r>
              <a:rPr lang="zh-CN" altLang="en-US" dirty="0"/>
              <a:t>测试者要充分理解和测试点相关的功能业务流程，确保流程图的正确性。</a:t>
            </a:r>
            <a:endParaRPr lang="zh-CN" altLang="en-US" dirty="0"/>
          </a:p>
          <a:p>
            <a:pPr lvl="1"/>
            <a:r>
              <a:rPr lang="zh-CN" altLang="en-US" dirty="0"/>
              <a:t>测试者要和产品设计者充分交流，保证绘出的流程图能够正确覆盖产品的设计。</a:t>
            </a:r>
            <a:endParaRPr lang="zh-CN" altLang="en-US" dirty="0"/>
          </a:p>
          <a:p>
            <a:pPr lvl="1"/>
            <a:r>
              <a:rPr lang="zh-CN" altLang="en-US" dirty="0"/>
              <a:t>如果开发已经提供了该功能的流程图，测试者需要仔细审视流程图的正确性，如有必要可以重新绘制。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750" y="1570323"/>
            <a:ext cx="3795995" cy="41470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最小线性无关路径覆盖法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604846"/>
            <a:ext cx="7886700" cy="1023453"/>
          </a:xfrm>
        </p:spPr>
        <p:txBody>
          <a:bodyPr/>
          <a:lstStyle/>
          <a:p>
            <a:r>
              <a:rPr lang="zh-CN" altLang="en-US" dirty="0" smtClean="0"/>
              <a:t>“</a:t>
            </a:r>
            <a:r>
              <a:rPr lang="zh-CN" altLang="en-US" dirty="0"/>
              <a:t>保证流程图中每个路径片段能够被至少执行一次”，在这种覆盖策略下得到的“最少路径组合”，就是“最小线性无关覆盖”。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49" y="2743200"/>
            <a:ext cx="3946796" cy="35805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349" y="2628299"/>
            <a:ext cx="3029098" cy="36954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实际中的流程图一般都比较复杂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984952"/>
          </a:xfrm>
        </p:spPr>
        <p:txBody>
          <a:bodyPr/>
          <a:lstStyle/>
          <a:p>
            <a:r>
              <a:rPr lang="zh-CN" altLang="en-US" smtClean="0"/>
              <a:t>如果</a:t>
            </a:r>
            <a:r>
              <a:rPr lang="zh-CN" altLang="en-US" dirty="0"/>
              <a:t>流程图中有多个输入或者多个输出，都需要将流程图拆成只有一个输入口和一个出口的情况，才能使用上面的方法来获得最小线性无关路径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65" y="2945513"/>
            <a:ext cx="2955686" cy="30460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816" y="2945513"/>
            <a:ext cx="4078005" cy="28426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13220" y="365127"/>
            <a:ext cx="5002129" cy="1036352"/>
          </a:xfrm>
        </p:spPr>
        <p:txBody>
          <a:bodyPr/>
          <a:lstStyle/>
          <a:p>
            <a:r>
              <a:rPr lang="zh-CN" altLang="en-US" dirty="0" smtClean="0"/>
              <a:t>拆解后的流程图和最小线性无关路径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11" y="1401478"/>
            <a:ext cx="4034652" cy="397904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999" y="1401478"/>
            <a:ext cx="3819362" cy="397904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0311" y="5402642"/>
            <a:ext cx="40346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zh-CN" altLang="en-US" sz="1600" dirty="0" smtClean="0"/>
              <a:t>首选</a:t>
            </a:r>
            <a:r>
              <a:rPr lang="en-US" altLang="zh-CN" sz="1600" dirty="0" smtClean="0"/>
              <a:t>Wi-Fi</a:t>
            </a:r>
            <a:r>
              <a:rPr lang="zh-CN" altLang="en-US" sz="1600" dirty="0" smtClean="0"/>
              <a:t>可用，加密，连接成功。</a:t>
            </a:r>
            <a:endParaRPr lang="zh-CN" altLang="en-US" sz="1600" dirty="0" smtClean="0"/>
          </a:p>
          <a:p>
            <a:pPr>
              <a:buFont typeface="+mj-lt"/>
              <a:buAutoNum type="arabicPeriod"/>
            </a:pPr>
            <a:r>
              <a:rPr lang="zh-CN" altLang="en-US" sz="1600" dirty="0" smtClean="0"/>
              <a:t>首选</a:t>
            </a:r>
            <a:r>
              <a:rPr lang="en-US" altLang="zh-CN" sz="1600" dirty="0" smtClean="0"/>
              <a:t>Wi-Fi</a:t>
            </a:r>
            <a:r>
              <a:rPr lang="zh-CN" altLang="en-US" sz="1600" dirty="0" smtClean="0"/>
              <a:t>不可用，备选</a:t>
            </a:r>
            <a:r>
              <a:rPr lang="en-US" altLang="zh-CN" sz="1600" dirty="0" smtClean="0"/>
              <a:t>Wi-Fi</a:t>
            </a:r>
            <a:r>
              <a:rPr lang="zh-CN" altLang="en-US" sz="1600" dirty="0" smtClean="0"/>
              <a:t>可用，加密，连接成功。</a:t>
            </a:r>
            <a:endParaRPr lang="zh-CN" altLang="en-US" sz="1600" dirty="0" smtClean="0"/>
          </a:p>
          <a:p>
            <a:pPr>
              <a:buFont typeface="+mj-lt"/>
              <a:buAutoNum type="arabicPeriod"/>
            </a:pPr>
            <a:r>
              <a:rPr lang="zh-CN" altLang="en-US" sz="1600" dirty="0" smtClean="0"/>
              <a:t>首选</a:t>
            </a:r>
            <a:r>
              <a:rPr lang="en-US" altLang="zh-CN" sz="1600" dirty="0" smtClean="0"/>
              <a:t>Wi-Fi</a:t>
            </a:r>
            <a:r>
              <a:rPr lang="zh-CN" altLang="en-US" sz="1600" dirty="0" smtClean="0"/>
              <a:t>不可用，备选</a:t>
            </a:r>
            <a:r>
              <a:rPr lang="en-US" altLang="zh-CN" sz="1600" dirty="0" smtClean="0"/>
              <a:t>Wi-Fi</a:t>
            </a:r>
            <a:r>
              <a:rPr lang="zh-CN" altLang="en-US" sz="1600" dirty="0" smtClean="0"/>
              <a:t>可用，不加密，连接成功。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4775999" y="5402642"/>
            <a:ext cx="381936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zh-CN" altLang="en-US" sz="1600" dirty="0"/>
              <a:t>首选</a:t>
            </a:r>
            <a:r>
              <a:rPr lang="en-US" altLang="zh-CN" sz="1600" dirty="0"/>
              <a:t>Wi-Fi</a:t>
            </a:r>
            <a:r>
              <a:rPr lang="zh-CN" altLang="en-US" sz="1600" dirty="0"/>
              <a:t>不可用，备选</a:t>
            </a:r>
            <a:r>
              <a:rPr lang="en-US" altLang="zh-CN" sz="1600" dirty="0"/>
              <a:t>Wi-Fi</a:t>
            </a:r>
            <a:r>
              <a:rPr lang="zh-CN" altLang="en-US" sz="1600" dirty="0"/>
              <a:t>不可用，连接失败。</a:t>
            </a:r>
            <a:endParaRPr lang="zh-CN" altLang="en-US" sz="1600" dirty="0"/>
          </a:p>
          <a:p>
            <a:pPr>
              <a:buFont typeface="+mj-lt"/>
              <a:buAutoNum type="arabicPeriod"/>
            </a:pPr>
            <a:r>
              <a:rPr lang="zh-CN" altLang="en-US" sz="1600" dirty="0"/>
              <a:t>首选</a:t>
            </a:r>
            <a:r>
              <a:rPr lang="en-US" altLang="zh-CN" sz="1600" dirty="0"/>
              <a:t>Wi-Fi</a:t>
            </a:r>
            <a:r>
              <a:rPr lang="zh-CN" altLang="en-US" sz="1600" dirty="0"/>
              <a:t>不可用，备选</a:t>
            </a:r>
            <a:r>
              <a:rPr lang="en-US" altLang="zh-CN" sz="1600" dirty="0"/>
              <a:t>Wi-Fi</a:t>
            </a:r>
            <a:r>
              <a:rPr lang="zh-CN" altLang="en-US" sz="1600" dirty="0"/>
              <a:t>可用，不加密，连接失败。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组合类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459865"/>
            <a:ext cx="7886700" cy="1793474"/>
          </a:xfrm>
        </p:spPr>
        <p:txBody>
          <a:bodyPr/>
          <a:lstStyle/>
          <a:p>
            <a:r>
              <a:rPr lang="zh-CN" altLang="en-US" dirty="0"/>
              <a:t>对组合类的测试点，我们可以使用因子表来进行建模，然后直接使用</a:t>
            </a:r>
            <a:r>
              <a:rPr lang="en-US" altLang="zh-CN" dirty="0"/>
              <a:t>PICT</a:t>
            </a:r>
            <a:r>
              <a:rPr lang="zh-CN" altLang="en-US" dirty="0"/>
              <a:t>测试用例生成用例得到测试用例。</a:t>
            </a:r>
            <a:endParaRPr lang="zh-CN" altLang="en-US" dirty="0"/>
          </a:p>
          <a:p>
            <a:r>
              <a:rPr lang="zh-CN" altLang="en-US" dirty="0"/>
              <a:t>因子表，是测试点需要考虑哪些方面的表，可以是每个因子的内容，可以是参数，可以是条件，也可以是使用等价类和边界值分析法得到的测试数据。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61" y="3167013"/>
            <a:ext cx="5724525" cy="14287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8648" y="4825583"/>
            <a:ext cx="7658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需要特别注意的是，如果因子之间存在一定的约束关系，如因子</a:t>
            </a:r>
            <a:r>
              <a:rPr lang="en-US" altLang="zh-CN" dirty="0"/>
              <a:t>A</a:t>
            </a:r>
            <a:r>
              <a:rPr lang="zh-CN" altLang="en-US" dirty="0"/>
              <a:t>取值为</a:t>
            </a:r>
            <a:r>
              <a:rPr lang="en-US" altLang="zh-CN" dirty="0"/>
              <a:t>A1</a:t>
            </a:r>
            <a:r>
              <a:rPr lang="zh-CN" altLang="en-US" dirty="0"/>
              <a:t>时，因子</a:t>
            </a:r>
            <a:r>
              <a:rPr lang="en-US" altLang="zh-CN" dirty="0"/>
              <a:t>B</a:t>
            </a:r>
            <a:r>
              <a:rPr lang="zh-CN" altLang="en-US" dirty="0"/>
              <a:t>只能取值为</a:t>
            </a:r>
            <a:r>
              <a:rPr lang="en-US" altLang="zh-CN" dirty="0"/>
              <a:t>B1</a:t>
            </a:r>
            <a:r>
              <a:rPr lang="zh-CN" altLang="en-US" dirty="0"/>
              <a:t>；因子</a:t>
            </a:r>
            <a:r>
              <a:rPr lang="en-US" altLang="zh-CN" dirty="0"/>
              <a:t>A</a:t>
            </a:r>
            <a:r>
              <a:rPr lang="zh-CN" altLang="en-US" dirty="0"/>
              <a:t>取值为</a:t>
            </a:r>
            <a:r>
              <a:rPr lang="en-US" altLang="zh-CN" dirty="0"/>
              <a:t>A2</a:t>
            </a:r>
            <a:r>
              <a:rPr lang="zh-CN" altLang="en-US" dirty="0"/>
              <a:t>的时候，因子</a:t>
            </a:r>
            <a:r>
              <a:rPr lang="en-US" altLang="zh-CN" dirty="0"/>
              <a:t>B</a:t>
            </a:r>
            <a:r>
              <a:rPr lang="zh-CN" altLang="en-US" dirty="0"/>
              <a:t>只能取值为</a:t>
            </a:r>
            <a:r>
              <a:rPr lang="en-US" altLang="zh-CN" dirty="0"/>
              <a:t>B2</a:t>
            </a:r>
            <a:r>
              <a:rPr lang="zh-CN" altLang="en-US" dirty="0"/>
              <a:t>、</a:t>
            </a:r>
            <a:r>
              <a:rPr lang="en-US" altLang="zh-CN" dirty="0"/>
              <a:t>B3</a:t>
            </a:r>
            <a:r>
              <a:rPr lang="zh-CN" altLang="en-US" dirty="0"/>
              <a:t>、</a:t>
            </a:r>
            <a:r>
              <a:rPr lang="en-US" altLang="zh-CN" dirty="0"/>
              <a:t>B4</a:t>
            </a:r>
            <a:r>
              <a:rPr lang="zh-CN" altLang="en-US" dirty="0"/>
              <a:t>，我们就需要将这张因子拆开，建立两个因子表。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如何分析出因子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7273" y="3712175"/>
            <a:ext cx="7886700" cy="2524995"/>
          </a:xfrm>
        </p:spPr>
        <p:txBody>
          <a:bodyPr>
            <a:normAutofit lnSpcReduction="10000"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</a:rPr>
              <a:t>从测试点</a:t>
            </a:r>
            <a:r>
              <a:rPr lang="en-US" altLang="zh-CN" sz="1600" dirty="0">
                <a:latin typeface="微软雅黑" panose="020B0503020204020204" pitchFamily="34" charset="-122"/>
              </a:rPr>
              <a:t>1</a:t>
            </a:r>
            <a:r>
              <a:rPr lang="zh-CN" altLang="en-US" sz="1600" dirty="0">
                <a:latin typeface="微软雅黑" panose="020B0503020204020204" pitchFamily="34" charset="-122"/>
              </a:rPr>
              <a:t>和测试点</a:t>
            </a:r>
            <a:r>
              <a:rPr lang="en-US" altLang="zh-CN" sz="1600" dirty="0">
                <a:latin typeface="微软雅黑" panose="020B0503020204020204" pitchFamily="34" charset="-122"/>
              </a:rPr>
              <a:t>2</a:t>
            </a:r>
            <a:r>
              <a:rPr lang="zh-CN" altLang="en-US" sz="1600" dirty="0">
                <a:latin typeface="微软雅黑" panose="020B0503020204020204" pitchFamily="34" charset="-122"/>
              </a:rPr>
              <a:t>中，我们可以提取出“因子</a:t>
            </a:r>
            <a:r>
              <a:rPr lang="en-US" altLang="zh-CN" sz="1600" dirty="0">
                <a:latin typeface="微软雅黑" panose="020B0503020204020204" pitchFamily="34" charset="-122"/>
              </a:rPr>
              <a:t>1”</a:t>
            </a:r>
            <a:r>
              <a:rPr lang="zh-CN" altLang="en-US" sz="1600" dirty="0">
                <a:latin typeface="微软雅黑" panose="020B0503020204020204" pitchFamily="34" charset="-122"/>
              </a:rPr>
              <a:t>：“</a:t>
            </a:r>
            <a:r>
              <a:rPr lang="en-US" altLang="zh-CN" sz="1600" dirty="0">
                <a:latin typeface="微软雅黑" panose="020B0503020204020204" pitchFamily="34" charset="-122"/>
              </a:rPr>
              <a:t>Wi-Fi</a:t>
            </a:r>
            <a:r>
              <a:rPr lang="zh-CN" altLang="en-US" sz="1600" dirty="0">
                <a:latin typeface="微软雅黑" panose="020B0503020204020204" pitchFamily="34" charset="-122"/>
              </a:rPr>
              <a:t>网络选择”。该因子的取值为“首选</a:t>
            </a:r>
            <a:r>
              <a:rPr lang="en-US" altLang="zh-CN" sz="1600" dirty="0">
                <a:latin typeface="微软雅黑" panose="020B0503020204020204" pitchFamily="34" charset="-122"/>
              </a:rPr>
              <a:t>Wi-Fi</a:t>
            </a:r>
            <a:r>
              <a:rPr lang="zh-CN" altLang="en-US" sz="1600" dirty="0">
                <a:latin typeface="微软雅黑" panose="020B0503020204020204" pitchFamily="34" charset="-122"/>
              </a:rPr>
              <a:t>网络”和“备选</a:t>
            </a:r>
            <a:r>
              <a:rPr lang="en-US" altLang="zh-CN" sz="1600" dirty="0">
                <a:latin typeface="微软雅黑" panose="020B0503020204020204" pitchFamily="34" charset="-122"/>
              </a:rPr>
              <a:t>Wi-Fi</a:t>
            </a:r>
            <a:r>
              <a:rPr lang="zh-CN" altLang="en-US" sz="1600" dirty="0">
                <a:latin typeface="微软雅黑" panose="020B0503020204020204" pitchFamily="34" charset="-122"/>
              </a:rPr>
              <a:t>网络”。</a:t>
            </a:r>
            <a:endParaRPr lang="zh-CN" altLang="en-US" sz="1600" dirty="0">
              <a:latin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</a:rPr>
              <a:t>从测试点</a:t>
            </a:r>
            <a:r>
              <a:rPr lang="en-US" altLang="zh-CN" sz="1600" dirty="0">
                <a:latin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</a:rPr>
              <a:t>和测试点</a:t>
            </a:r>
            <a:r>
              <a:rPr lang="en-US" altLang="zh-CN" sz="1600" dirty="0">
                <a:latin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</a:rPr>
              <a:t>中，我们可以提取出“因子</a:t>
            </a:r>
            <a:r>
              <a:rPr lang="en-US" altLang="zh-CN" sz="1600" dirty="0">
                <a:latin typeface="微软雅黑" panose="020B0503020204020204" pitchFamily="34" charset="-122"/>
              </a:rPr>
              <a:t>2”</a:t>
            </a:r>
            <a:r>
              <a:rPr lang="zh-CN" altLang="en-US" sz="1600" dirty="0">
                <a:latin typeface="微软雅黑" panose="020B0503020204020204" pitchFamily="34" charset="-122"/>
              </a:rPr>
              <a:t>：“是否加密”。该因子的取值为“加密”和“不加密”。</a:t>
            </a:r>
            <a:endParaRPr lang="zh-CN" altLang="en-US" sz="1600" dirty="0">
              <a:latin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</a:rPr>
              <a:t>从测试点</a:t>
            </a:r>
            <a:r>
              <a:rPr lang="en-US" altLang="zh-CN" sz="1600" dirty="0">
                <a:latin typeface="微软雅黑" panose="020B0503020204020204" pitchFamily="34" charset="-122"/>
              </a:rPr>
              <a:t>5</a:t>
            </a:r>
            <a:r>
              <a:rPr lang="zh-CN" altLang="en-US" sz="1600" dirty="0">
                <a:latin typeface="微软雅黑" panose="020B0503020204020204" pitchFamily="34" charset="-122"/>
              </a:rPr>
              <a:t>中，我们可以提取出“因子</a:t>
            </a:r>
            <a:r>
              <a:rPr lang="en-US" altLang="zh-CN" sz="1600" dirty="0">
                <a:latin typeface="微软雅黑" panose="020B0503020204020204" pitchFamily="34" charset="-122"/>
              </a:rPr>
              <a:t>3”</a:t>
            </a:r>
            <a:r>
              <a:rPr lang="zh-CN" altLang="en-US" sz="1600" dirty="0">
                <a:latin typeface="微软雅黑" panose="020B0503020204020204" pitchFamily="34" charset="-122"/>
              </a:rPr>
              <a:t>：“加密算法”。该因子的取值为“</a:t>
            </a:r>
            <a:r>
              <a:rPr lang="en-US" altLang="zh-CN" sz="1600" dirty="0">
                <a:latin typeface="微软雅黑" panose="020B0503020204020204" pitchFamily="34" charset="-122"/>
              </a:rPr>
              <a:t>WEP”</a:t>
            </a:r>
            <a:r>
              <a:rPr lang="zh-CN" altLang="en-US" sz="1600" dirty="0">
                <a:latin typeface="微软雅黑" panose="020B0503020204020204" pitchFamily="34" charset="-122"/>
              </a:rPr>
              <a:t>、“</a:t>
            </a:r>
            <a:r>
              <a:rPr lang="en-US" altLang="zh-CN" sz="1600" dirty="0">
                <a:latin typeface="微软雅黑" panose="020B0503020204020204" pitchFamily="34" charset="-122"/>
              </a:rPr>
              <a:t>WPA”</a:t>
            </a:r>
            <a:r>
              <a:rPr lang="zh-CN" altLang="en-US" sz="1600" dirty="0">
                <a:latin typeface="微软雅黑" panose="020B0503020204020204" pitchFamily="34" charset="-122"/>
              </a:rPr>
              <a:t>和“</a:t>
            </a:r>
            <a:r>
              <a:rPr lang="en-US" altLang="zh-CN" sz="1600" dirty="0">
                <a:latin typeface="微软雅黑" panose="020B0503020204020204" pitchFamily="34" charset="-122"/>
              </a:rPr>
              <a:t>WPA2”</a:t>
            </a:r>
            <a:r>
              <a:rPr lang="zh-CN" altLang="en-US" sz="1600" dirty="0">
                <a:latin typeface="微软雅黑" panose="020B0503020204020204" pitchFamily="34" charset="-122"/>
              </a:rPr>
              <a:t>。</a:t>
            </a:r>
            <a:endParaRPr lang="zh-CN" altLang="en-US" sz="1600" dirty="0">
              <a:latin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</a:rPr>
              <a:t>测试点</a:t>
            </a:r>
            <a:r>
              <a:rPr lang="en-US" altLang="zh-CN" sz="1600" dirty="0">
                <a:latin typeface="微软雅黑" panose="020B0503020204020204" pitchFamily="34" charset="-122"/>
              </a:rPr>
              <a:t>1~</a:t>
            </a:r>
            <a:r>
              <a:rPr lang="zh-CN" altLang="en-US" sz="1600" dirty="0">
                <a:latin typeface="微软雅黑" panose="020B0503020204020204" pitchFamily="34" charset="-122"/>
              </a:rPr>
              <a:t>测试点</a:t>
            </a:r>
            <a:r>
              <a:rPr lang="en-US" altLang="zh-CN" sz="1600" dirty="0">
                <a:latin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</a:rPr>
              <a:t>中还隐藏了一个“因子</a:t>
            </a:r>
            <a:r>
              <a:rPr lang="en-US" altLang="zh-CN" sz="1600" dirty="0">
                <a:latin typeface="微软雅黑" panose="020B0503020204020204" pitchFamily="34" charset="-122"/>
              </a:rPr>
              <a:t>4”</a:t>
            </a:r>
            <a:r>
              <a:rPr lang="zh-CN" altLang="en-US" sz="1600" dirty="0">
                <a:latin typeface="微软雅黑" panose="020B0503020204020204" pitchFamily="34" charset="-122"/>
              </a:rPr>
              <a:t>：“连接</a:t>
            </a:r>
            <a:r>
              <a:rPr lang="en-US" altLang="zh-CN" sz="1600" dirty="0">
                <a:latin typeface="微软雅黑" panose="020B0503020204020204" pitchFamily="34" charset="-122"/>
              </a:rPr>
              <a:t>Wi-Fi</a:t>
            </a:r>
            <a:r>
              <a:rPr lang="zh-CN" altLang="en-US" sz="1600" dirty="0">
                <a:latin typeface="微软雅黑" panose="020B0503020204020204" pitchFamily="34" charset="-122"/>
              </a:rPr>
              <a:t>是否成功”。该因子的取值为“成功”和“不成功”</a:t>
            </a:r>
            <a:r>
              <a:rPr lang="zh-CN" altLang="en-US" sz="1600" dirty="0" smtClean="0">
                <a:latin typeface="微软雅黑" panose="020B0503020204020204" pitchFamily="34" charset="-122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</a:rPr>
              <a:t>由于</a:t>
            </a:r>
            <a:r>
              <a:rPr lang="zh-CN" altLang="en-US" sz="1600" dirty="0">
                <a:latin typeface="微软雅黑" panose="020B0503020204020204" pitchFamily="34" charset="-122"/>
              </a:rPr>
              <a:t>“因子</a:t>
            </a:r>
            <a:r>
              <a:rPr lang="en-US" altLang="zh-CN" sz="1600" dirty="0">
                <a:latin typeface="微软雅黑" panose="020B0503020204020204" pitchFamily="34" charset="-122"/>
              </a:rPr>
              <a:t>2”</a:t>
            </a:r>
            <a:r>
              <a:rPr lang="zh-CN" altLang="en-US" sz="1600" dirty="0">
                <a:latin typeface="微软雅黑" panose="020B0503020204020204" pitchFamily="34" charset="-122"/>
              </a:rPr>
              <a:t>和“因子</a:t>
            </a:r>
            <a:r>
              <a:rPr lang="en-US" altLang="zh-CN" sz="1600" dirty="0">
                <a:latin typeface="微软雅黑" panose="020B0503020204020204" pitchFamily="34" charset="-122"/>
              </a:rPr>
              <a:t>3”</a:t>
            </a:r>
            <a:r>
              <a:rPr lang="zh-CN" altLang="en-US" sz="1600" dirty="0">
                <a:latin typeface="微软雅黑" panose="020B0503020204020204" pitchFamily="34" charset="-122"/>
              </a:rPr>
              <a:t>存在“约束关系”，只有在“因子</a:t>
            </a:r>
            <a:r>
              <a:rPr lang="en-US" altLang="zh-CN" sz="1600" dirty="0">
                <a:latin typeface="微软雅黑" panose="020B0503020204020204" pitchFamily="34" charset="-122"/>
              </a:rPr>
              <a:t>2”</a:t>
            </a:r>
            <a:r>
              <a:rPr lang="zh-CN" altLang="en-US" sz="1600" dirty="0">
                <a:latin typeface="微软雅黑" panose="020B0503020204020204" pitchFamily="34" charset="-122"/>
              </a:rPr>
              <a:t>选择为“加密”的情况下，“因子</a:t>
            </a:r>
            <a:r>
              <a:rPr lang="en-US" altLang="zh-CN" sz="1600" dirty="0">
                <a:latin typeface="微软雅黑" panose="020B0503020204020204" pitchFamily="34" charset="-122"/>
              </a:rPr>
              <a:t>3”</a:t>
            </a:r>
            <a:r>
              <a:rPr lang="zh-CN" altLang="en-US" sz="1600" dirty="0">
                <a:latin typeface="微软雅黑" panose="020B0503020204020204" pitchFamily="34" charset="-122"/>
              </a:rPr>
              <a:t>才有效，我们为此建立</a:t>
            </a:r>
            <a:r>
              <a:rPr lang="en-US" altLang="zh-CN" sz="1600" dirty="0">
                <a:latin typeface="微软雅黑" panose="020B0503020204020204" pitchFamily="34" charset="-122"/>
              </a:rPr>
              <a:t>2</a:t>
            </a:r>
            <a:r>
              <a:rPr lang="zh-CN" altLang="en-US" sz="1600" dirty="0">
                <a:latin typeface="微软雅黑" panose="020B0503020204020204" pitchFamily="34" charset="-122"/>
              </a:rPr>
              <a:t>个因子表：</a:t>
            </a:r>
            <a:endParaRPr lang="zh-CN" altLang="en-US" sz="1600" dirty="0">
              <a:latin typeface="微软雅黑" panose="020B0503020204020204" pitchFamily="34" charset="-122"/>
            </a:endParaRPr>
          </a:p>
          <a:p>
            <a:endParaRPr lang="zh-CN" altLang="en-US" sz="1600" dirty="0">
              <a:latin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546" y="1519916"/>
            <a:ext cx="7976155" cy="19407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302586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8" y="1324929"/>
            <a:ext cx="7419975" cy="27241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8" y="4049079"/>
            <a:ext cx="7248525" cy="2657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80598" y="365126"/>
            <a:ext cx="4934752" cy="1325563"/>
          </a:xfrm>
        </p:spPr>
        <p:txBody>
          <a:bodyPr/>
          <a:lstStyle/>
          <a:p>
            <a:r>
              <a:rPr lang="zh-CN" altLang="en-US" dirty="0" smtClean="0"/>
              <a:t>用例设计的问题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6776" y="1286610"/>
            <a:ext cx="7886700" cy="252499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latin typeface="微软雅黑" panose="020B0503020204020204" pitchFamily="34" charset="-122"/>
              </a:rPr>
              <a:t>一</a:t>
            </a:r>
            <a:r>
              <a:rPr lang="zh-CN" altLang="en-US" dirty="0">
                <a:latin typeface="微软雅黑" panose="020B0503020204020204" pitchFamily="34" charset="-122"/>
              </a:rPr>
              <a:t>个陌生的项目从交付测试到上线，在没有用例的情况下，如果只有</a:t>
            </a:r>
            <a:r>
              <a:rPr lang="en-US" altLang="zh-CN" dirty="0">
                <a:latin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</a:rPr>
              <a:t>天时间，应该怎么去完成</a:t>
            </a:r>
            <a:r>
              <a:rPr lang="zh-CN" altLang="en-US" dirty="0" smtClean="0">
                <a:latin typeface="微软雅黑" panose="020B0503020204020204" pitchFamily="34" charset="-122"/>
              </a:rPr>
              <a:t>测试</a:t>
            </a:r>
            <a:endParaRPr lang="en-US" altLang="zh-CN" dirty="0" smtClean="0"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latin typeface="微软雅黑" panose="020B0503020204020204" pitchFamily="34" charset="-122"/>
              </a:rPr>
              <a:t>对于现在特性团队里面的</a:t>
            </a:r>
            <a:r>
              <a:rPr lang="en-US" altLang="zh-CN" dirty="0">
                <a:latin typeface="微软雅黑" panose="020B0503020204020204" pitchFamily="34" charset="-122"/>
              </a:rPr>
              <a:t>QA</a:t>
            </a:r>
            <a:r>
              <a:rPr lang="zh-CN" altLang="en-US" dirty="0">
                <a:latin typeface="微软雅黑" panose="020B0503020204020204" pitchFamily="34" charset="-122"/>
              </a:rPr>
              <a:t>，在两个星期的迭代周期来说既要做测试设计和分析，又要做自动化测试开发，很难再花大量时间做测试设计的文档化的工作，这个怎么破？是否有些测试设计的流程在敏捷的背景下可以简化</a:t>
            </a:r>
            <a:r>
              <a:rPr lang="zh-CN" altLang="en-US" dirty="0" smtClean="0">
                <a:latin typeface="微软雅黑" panose="020B0503020204020204" pitchFamily="34" charset="-122"/>
              </a:rPr>
              <a:t>？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latin typeface="微软雅黑" panose="020B0503020204020204" pitchFamily="34" charset="-122"/>
              </a:rPr>
              <a:t>快速迭代中如何更高效的编写和维护测试用例，有没有好用的工具？我现在的项目两个礼拜一个迭代，有</a:t>
            </a:r>
            <a:r>
              <a:rPr lang="en-US" altLang="zh-CN" dirty="0">
                <a:latin typeface="微软雅黑" panose="020B0503020204020204" pitchFamily="34" charset="-122"/>
              </a:rPr>
              <a:t>6</a:t>
            </a:r>
            <a:r>
              <a:rPr lang="zh-CN" altLang="en-US" dirty="0">
                <a:latin typeface="微软雅黑" panose="020B0503020204020204" pitchFamily="34" charset="-122"/>
              </a:rPr>
              <a:t>个不同的平台，平台间存在需求不同步和需求差异化的问题，管理测试用例就比较麻烦。</a:t>
            </a:r>
            <a:endParaRPr lang="en-US" altLang="zh-CN" dirty="0" smtClean="0">
              <a:latin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6348" y="5657290"/>
            <a:ext cx="7571303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2400" dirty="0" smtClean="0"/>
              <a:t>我们需要一种可以适应改变，可以更快的做事情的套路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786348" y="3976535"/>
            <a:ext cx="4572000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测试用例不全，总有遗漏。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测试用例冗余，不同的用例测试的都是相同的点。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项目时间紧，没有时间写测试用例。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需求变化快，写了也是白写。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PICT</a:t>
            </a:r>
            <a:r>
              <a:rPr lang="zh-CN" altLang="en-US" dirty="0" smtClean="0"/>
              <a:t>工具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765626"/>
          </a:xfrm>
        </p:spPr>
        <p:txBody>
          <a:bodyPr/>
          <a:lstStyle/>
          <a:p>
            <a:r>
              <a:rPr lang="en-US" altLang="zh-CN" dirty="0"/>
              <a:t>“PICT</a:t>
            </a:r>
            <a:r>
              <a:rPr lang="zh-CN" altLang="en-US" dirty="0"/>
              <a:t>工具”是针对“</a:t>
            </a:r>
            <a:r>
              <a:rPr lang="en-US" altLang="zh-CN" dirty="0"/>
              <a:t>Pairwise Testing”</a:t>
            </a:r>
            <a:r>
              <a:rPr lang="zh-CN" altLang="en-US" dirty="0"/>
              <a:t>实现的测试用例设计工具。可以在</a:t>
            </a:r>
            <a:r>
              <a:rPr lang="en-US" altLang="zh-CN" dirty="0">
                <a:hlinkClick r:id="rId2"/>
              </a:rPr>
              <a:t>http://www.pairwise.org/tools.asp</a:t>
            </a:r>
            <a:r>
              <a:rPr lang="zh-CN" altLang="en-US" dirty="0"/>
              <a:t>下载</a:t>
            </a:r>
            <a:r>
              <a:rPr lang="en-US" altLang="zh-CN" dirty="0"/>
              <a:t>PICT</a:t>
            </a:r>
            <a:r>
              <a:rPr lang="zh-CN" altLang="en-US" dirty="0"/>
              <a:t>工具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PICT</a:t>
            </a:r>
            <a:r>
              <a:rPr lang="zh-CN" altLang="en-US" dirty="0"/>
              <a:t>工具的使用非常简单，我们只需将因子表写成</a:t>
            </a:r>
            <a:r>
              <a:rPr lang="en-US" altLang="zh-CN" dirty="0"/>
              <a:t>txt</a:t>
            </a:r>
            <a:r>
              <a:rPr lang="zh-CN" altLang="en-US" dirty="0"/>
              <a:t>格式的文件（如</a:t>
            </a:r>
            <a:r>
              <a:rPr lang="en-US" altLang="zh-CN" dirty="0"/>
              <a:t>test.txt</a:t>
            </a:r>
            <a:r>
              <a:rPr lang="zh-CN" altLang="en-US" dirty="0"/>
              <a:t>），在</a:t>
            </a:r>
            <a:r>
              <a:rPr lang="en-US" altLang="zh-CN" dirty="0"/>
              <a:t>dos</a:t>
            </a:r>
            <a:r>
              <a:rPr lang="zh-CN" altLang="en-US" dirty="0"/>
              <a:t>中运行即可： </a:t>
            </a:r>
            <a:r>
              <a:rPr lang="en-US" altLang="zh-CN" dirty="0"/>
              <a:t>C:\Windows\System32&gt;c:\PICT\pict c:\PICT\test.txt &gt;c:\PICT\testcase.xls</a:t>
            </a:r>
            <a:r>
              <a:rPr lang="zh-CN" altLang="en-US" dirty="0"/>
              <a:t>。</a:t>
            </a:r>
            <a:r>
              <a:rPr lang="en-US" altLang="zh-CN" dirty="0"/>
              <a:t>PICT</a:t>
            </a:r>
            <a:r>
              <a:rPr lang="zh-CN" altLang="en-US" dirty="0"/>
              <a:t>工具就能帮我们按照</a:t>
            </a:r>
            <a:r>
              <a:rPr lang="en-US" altLang="zh-CN" dirty="0"/>
              <a:t>Pairwise</a:t>
            </a:r>
            <a:r>
              <a:rPr lang="zh-CN" altLang="en-US" dirty="0"/>
              <a:t>的规则，自动组合因子的取值，并将结果保存在在</a:t>
            </a:r>
            <a:r>
              <a:rPr lang="en-US" altLang="zh-CN" dirty="0"/>
              <a:t>c:\PICT</a:t>
            </a:r>
            <a:r>
              <a:rPr lang="zh-CN" altLang="en-US" dirty="0"/>
              <a:t>的</a:t>
            </a:r>
            <a:r>
              <a:rPr lang="en-US" altLang="zh-CN" dirty="0"/>
              <a:t>testcase.xls</a:t>
            </a:r>
            <a:r>
              <a:rPr lang="zh-CN" altLang="en-US" dirty="0"/>
              <a:t>中。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244" y="4300738"/>
            <a:ext cx="1466850" cy="581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PICT</a:t>
            </a:r>
            <a:r>
              <a:rPr lang="zh-CN" altLang="en-US" dirty="0" smtClean="0"/>
              <a:t>工具来得到测试用例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115" y="1815415"/>
            <a:ext cx="4838700" cy="34004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两种设计方法的对比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0641" y="3465094"/>
            <a:ext cx="3741219" cy="186484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/>
              <a:t>首选</a:t>
            </a:r>
            <a:r>
              <a:rPr lang="en-US" altLang="zh-CN" sz="1400" dirty="0"/>
              <a:t>Wi-Fi</a:t>
            </a:r>
            <a:r>
              <a:rPr lang="zh-CN" altLang="en-US" sz="1400" dirty="0"/>
              <a:t>可用，加密，连接成功。</a:t>
            </a:r>
            <a:endParaRPr lang="zh-CN" altLang="en-US" sz="1400" dirty="0"/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/>
              <a:t>首选</a:t>
            </a:r>
            <a:r>
              <a:rPr lang="en-US" altLang="zh-CN" sz="1400" dirty="0"/>
              <a:t>Wi-Fi</a:t>
            </a:r>
            <a:r>
              <a:rPr lang="zh-CN" altLang="en-US" sz="1400" dirty="0"/>
              <a:t>不可用，备选</a:t>
            </a:r>
            <a:r>
              <a:rPr lang="en-US" altLang="zh-CN" sz="1400" dirty="0"/>
              <a:t>Wi-Fi</a:t>
            </a:r>
            <a:r>
              <a:rPr lang="zh-CN" altLang="en-US" sz="1400" dirty="0"/>
              <a:t>可用，加密，连接成功。</a:t>
            </a:r>
            <a:endParaRPr lang="zh-CN" altLang="en-US" sz="1400" dirty="0"/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/>
              <a:t>首选</a:t>
            </a:r>
            <a:r>
              <a:rPr lang="en-US" altLang="zh-CN" sz="1400" dirty="0"/>
              <a:t>Wi-Fi</a:t>
            </a:r>
            <a:r>
              <a:rPr lang="zh-CN" altLang="en-US" sz="1400" dirty="0"/>
              <a:t>不可用，备选</a:t>
            </a:r>
            <a:r>
              <a:rPr lang="en-US" altLang="zh-CN" sz="1400" dirty="0"/>
              <a:t>Wi-Fi</a:t>
            </a:r>
            <a:r>
              <a:rPr lang="zh-CN" altLang="en-US" sz="1400" dirty="0"/>
              <a:t>可用，不加密，连接成功</a:t>
            </a:r>
            <a:r>
              <a:rPr lang="zh-CN" altLang="en-US" sz="1400" dirty="0" smtClean="0"/>
              <a:t>。</a:t>
            </a:r>
            <a:endParaRPr lang="en-US" altLang="zh-CN" sz="1400" dirty="0" smtClean="0"/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/>
              <a:t>首选</a:t>
            </a:r>
            <a:r>
              <a:rPr lang="en-US" altLang="zh-CN" sz="1400" dirty="0"/>
              <a:t>Wi-Fi</a:t>
            </a:r>
            <a:r>
              <a:rPr lang="zh-CN" altLang="en-US" sz="1400" dirty="0"/>
              <a:t>不可用，备选</a:t>
            </a:r>
            <a:r>
              <a:rPr lang="en-US" altLang="zh-CN" sz="1400" dirty="0"/>
              <a:t>Wi-Fi</a:t>
            </a:r>
            <a:r>
              <a:rPr lang="zh-CN" altLang="en-US" sz="1400" dirty="0"/>
              <a:t>不可用，连接失败。</a:t>
            </a:r>
            <a:endParaRPr lang="zh-CN" altLang="en-US" sz="1400" dirty="0"/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zh-CN" altLang="en-US" sz="1400" dirty="0"/>
              <a:t>首选</a:t>
            </a:r>
            <a:r>
              <a:rPr lang="en-US" altLang="zh-CN" sz="1400" dirty="0"/>
              <a:t>Wi-Fi</a:t>
            </a:r>
            <a:r>
              <a:rPr lang="zh-CN" altLang="en-US" sz="1400" dirty="0"/>
              <a:t>不可用，备选</a:t>
            </a:r>
            <a:r>
              <a:rPr lang="en-US" altLang="zh-CN" sz="1400" dirty="0"/>
              <a:t>Wi-Fi</a:t>
            </a:r>
            <a:r>
              <a:rPr lang="zh-CN" altLang="en-US" sz="1400" dirty="0"/>
              <a:t>可用，不加密，连接失败。</a:t>
            </a:r>
            <a:endParaRPr lang="zh-CN" altLang="en-US" sz="1400" dirty="0"/>
          </a:p>
          <a:p>
            <a:pPr>
              <a:lnSpc>
                <a:spcPct val="120000"/>
              </a:lnSpc>
              <a:buFont typeface="+mj-lt"/>
              <a:buAutoNum type="arabicPeriod"/>
            </a:pPr>
            <a:endParaRPr lang="zh-CN" altLang="en-US" sz="1400" dirty="0"/>
          </a:p>
          <a:p>
            <a:pPr>
              <a:lnSpc>
                <a:spcPct val="120000"/>
              </a:lnSpc>
            </a:pPr>
            <a:endParaRPr lang="zh-CN" altLang="en-US" sz="1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94" y="1340094"/>
            <a:ext cx="7976155" cy="194074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3336206"/>
            <a:ext cx="4838700" cy="34004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39194" y="3465094"/>
            <a:ext cx="2695073" cy="2753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66747" y="3809999"/>
            <a:ext cx="3928613" cy="3192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666746" y="4717179"/>
            <a:ext cx="3928613" cy="3192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39193" y="3787039"/>
            <a:ext cx="3359039" cy="226696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666746" y="4142456"/>
            <a:ext cx="3928613" cy="27554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39193" y="4013735"/>
            <a:ext cx="3436041" cy="2946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66746" y="6275672"/>
            <a:ext cx="3562854" cy="29494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39193" y="4568800"/>
            <a:ext cx="3436041" cy="25037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666746" y="5657250"/>
            <a:ext cx="3848603" cy="27191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010652" y="5036418"/>
            <a:ext cx="203132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强调对流程的覆盖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5459968" y="3082746"/>
            <a:ext cx="2262158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强调因子之间的关系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如何控制测试用例的粒度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690689"/>
            <a:ext cx="7886700" cy="2313238"/>
          </a:xfrm>
        </p:spPr>
        <p:txBody>
          <a:bodyPr/>
          <a:lstStyle/>
          <a:p>
            <a:r>
              <a:rPr lang="zh-CN" altLang="en-US" dirty="0"/>
              <a:t>“用例粒度”是对“测试用例是精细还是笼统的描述测试点”的通俗说法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测试用例</a:t>
            </a:r>
            <a:r>
              <a:rPr lang="zh-CN" altLang="en-US" dirty="0"/>
              <a:t>越聚焦到一个功能点上，这个功能点越小越细，用例粒度就越细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反之</a:t>
            </a:r>
            <a:r>
              <a:rPr lang="zh-CN" altLang="en-US" dirty="0"/>
              <a:t>，如果一个测试用例包含了比较多的功能点，这个测试用例的用例粒度就会比较粗</a:t>
            </a:r>
            <a:r>
              <a:rPr lang="zh-CN" altLang="en-US" dirty="0" smtClean="0"/>
              <a:t>。这时这个用例主要是测试一种关系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683" y="3788544"/>
            <a:ext cx="6524625" cy="2476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一句话测试用例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053356"/>
          </a:xfrm>
        </p:spPr>
        <p:txBody>
          <a:bodyPr/>
          <a:lstStyle/>
          <a:p>
            <a:r>
              <a:rPr lang="zh-CN" altLang="en-US" dirty="0"/>
              <a:t>一句话测试用例，是指我们只用一句话来描述清楚测试用例的意图，使得测试者可以一下子明白测试的意图，达到指导测试用例的目标。</a:t>
            </a:r>
            <a:endParaRPr lang="en-US" altLang="zh-CN" dirty="0" smtClean="0"/>
          </a:p>
          <a:p>
            <a:r>
              <a:rPr lang="zh-CN" altLang="en-US" dirty="0" smtClean="0"/>
              <a:t>使用一句话测试用例，我们</a:t>
            </a:r>
            <a:r>
              <a:rPr lang="zh-CN" altLang="en-US" dirty="0"/>
              <a:t>可以考虑弃掉之前那个复杂的测试用例模板，使用“一句话测试用例”的方法，直接在思维导图工具中得到测试用例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64" y="4013917"/>
            <a:ext cx="5067300" cy="895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将下面的测试用例标题改为一句话测试用例的形式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修改前</a:t>
            </a:r>
            <a:r>
              <a:rPr lang="zh-CN" altLang="zh-CN" dirty="0"/>
              <a:t>：同时对源</a:t>
            </a:r>
            <a:r>
              <a:rPr lang="en-US" altLang="zh-CN" dirty="0"/>
              <a:t>IP</a:t>
            </a:r>
            <a:r>
              <a:rPr lang="zh-CN" altLang="zh-CN" dirty="0"/>
              <a:t>和目的</a:t>
            </a:r>
            <a:r>
              <a:rPr lang="en-US" altLang="zh-CN" dirty="0"/>
              <a:t>IP</a:t>
            </a:r>
            <a:r>
              <a:rPr lang="zh-CN" altLang="zh-CN" dirty="0"/>
              <a:t>进行限制。</a:t>
            </a:r>
            <a:endParaRPr lang="zh-CN" altLang="zh-CN" dirty="0"/>
          </a:p>
          <a:p>
            <a:r>
              <a:rPr lang="zh-CN" altLang="zh-CN" b="1" dirty="0"/>
              <a:t>点评：</a:t>
            </a:r>
            <a:r>
              <a:rPr lang="zh-CN" altLang="zh-CN" dirty="0"/>
              <a:t>缺少主语，不知道对象是什么（其实是个在线抓包工具）；另外为什么要限制？测试目标不确定（目标是验证抓包工具能否只抓取指定源</a:t>
            </a:r>
            <a:r>
              <a:rPr lang="en-US" altLang="zh-CN" dirty="0"/>
              <a:t>IP</a:t>
            </a:r>
            <a:r>
              <a:rPr lang="zh-CN" altLang="zh-CN" dirty="0"/>
              <a:t>和目的</a:t>
            </a:r>
            <a:r>
              <a:rPr lang="en-US" altLang="zh-CN" dirty="0"/>
              <a:t>IP</a:t>
            </a:r>
            <a:r>
              <a:rPr lang="zh-CN" altLang="zh-CN" dirty="0"/>
              <a:t>的数据包）。</a:t>
            </a:r>
            <a:endParaRPr lang="zh-CN" altLang="zh-CN" dirty="0"/>
          </a:p>
          <a:p>
            <a:r>
              <a:rPr lang="zh-CN" altLang="zh-CN" b="1" dirty="0"/>
              <a:t>修改后：</a:t>
            </a:r>
            <a:r>
              <a:rPr lang="zh-CN" altLang="zh-CN" dirty="0"/>
              <a:t>在线抓包工具抓取指定源</a:t>
            </a:r>
            <a:r>
              <a:rPr lang="en-US" altLang="zh-CN" dirty="0"/>
              <a:t>IP</a:t>
            </a:r>
            <a:r>
              <a:rPr lang="zh-CN" altLang="zh-CN" dirty="0"/>
              <a:t>和目的</a:t>
            </a:r>
            <a:r>
              <a:rPr lang="en-US" altLang="zh-CN" dirty="0"/>
              <a:t>IP</a:t>
            </a:r>
            <a:r>
              <a:rPr lang="zh-CN" altLang="zh-CN" dirty="0"/>
              <a:t>的数据包测试</a:t>
            </a:r>
            <a:r>
              <a:rPr lang="zh-CN" altLang="zh-CN" dirty="0" smtClean="0"/>
              <a:t>。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zh-CN" b="1" dirty="0"/>
              <a:t>修改前</a:t>
            </a:r>
            <a:r>
              <a:rPr lang="zh-CN" altLang="zh-CN" dirty="0"/>
              <a:t>：防火墙转发带</a:t>
            </a:r>
            <a:r>
              <a:rPr lang="en-US" altLang="zh-CN" dirty="0"/>
              <a:t>MSS</a:t>
            </a:r>
            <a:r>
              <a:rPr lang="zh-CN" altLang="zh-CN" dirty="0"/>
              <a:t>选项带</a:t>
            </a:r>
            <a:r>
              <a:rPr lang="en-US" altLang="zh-CN" dirty="0"/>
              <a:t>TCP SYN</a:t>
            </a:r>
            <a:r>
              <a:rPr lang="zh-CN" altLang="zh-CN" dirty="0"/>
              <a:t>报文测试。</a:t>
            </a:r>
            <a:endParaRPr lang="zh-CN" altLang="zh-CN" dirty="0"/>
          </a:p>
          <a:p>
            <a:r>
              <a:rPr lang="zh-CN" altLang="zh-CN" b="1" dirty="0"/>
              <a:t>点评：</a:t>
            </a:r>
            <a:r>
              <a:rPr lang="zh-CN" altLang="zh-CN" dirty="0"/>
              <a:t>没有明确条件——不同的测试条件会造成测试结果的不同，所以在测试用例标题中最好明确需要在怎样的条件下进行测试。</a:t>
            </a:r>
            <a:endParaRPr lang="zh-CN" altLang="zh-CN" dirty="0"/>
          </a:p>
          <a:p>
            <a:r>
              <a:rPr lang="zh-CN" altLang="zh-CN" b="1" dirty="0"/>
              <a:t>修改后</a:t>
            </a:r>
            <a:r>
              <a:rPr lang="zh-CN" altLang="zh-CN" dirty="0"/>
              <a:t>：开启</a:t>
            </a:r>
            <a:r>
              <a:rPr lang="en-US" altLang="zh-CN" dirty="0"/>
              <a:t>MSS</a:t>
            </a:r>
            <a:r>
              <a:rPr lang="zh-CN" altLang="zh-CN" dirty="0"/>
              <a:t>调整功能后转发防火墙转发带</a:t>
            </a:r>
            <a:r>
              <a:rPr lang="en-US" altLang="zh-CN" dirty="0"/>
              <a:t>MSS</a:t>
            </a:r>
            <a:r>
              <a:rPr lang="zh-CN" altLang="zh-CN" dirty="0"/>
              <a:t>选项的</a:t>
            </a:r>
            <a:r>
              <a:rPr lang="en-US" altLang="zh-CN" dirty="0"/>
              <a:t>TCP SYN</a:t>
            </a:r>
            <a:r>
              <a:rPr lang="zh-CN" altLang="zh-CN" dirty="0"/>
              <a:t>报文测试。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</a:t>
            </a:r>
            <a:r>
              <a:rPr lang="zh-CN" altLang="en-US" dirty="0" smtClean="0"/>
              <a:t>诀窍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155032" y="2021305"/>
            <a:ext cx="693651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用条件而不是参数来描述用例标题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dirty="0"/>
              <a:t>如果一个用例中包含有多个参数，用例中应该是每个参数的</a:t>
            </a:r>
            <a:r>
              <a:rPr lang="zh-CN" altLang="zh-CN" dirty="0" smtClean="0"/>
              <a:t>取值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dirty="0" smtClean="0"/>
              <a:t>不要</a:t>
            </a:r>
            <a:r>
              <a:rPr lang="zh-CN" altLang="en-US" dirty="0"/>
              <a:t>试图</a:t>
            </a:r>
            <a:r>
              <a:rPr lang="zh-CN" altLang="zh-CN" dirty="0" smtClean="0"/>
              <a:t>在</a:t>
            </a:r>
            <a:r>
              <a:rPr lang="zh-CN" altLang="zh-CN" dirty="0"/>
              <a:t>测试用例中引用别的</a:t>
            </a:r>
            <a:r>
              <a:rPr lang="zh-CN" altLang="zh-CN" dirty="0" smtClean="0"/>
              <a:t>测试用例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dirty="0"/>
              <a:t>避免测试用例中包含过多的用户接口</a:t>
            </a:r>
            <a:r>
              <a:rPr lang="zh-CN" altLang="zh-CN" dirty="0" smtClean="0"/>
              <a:t>细节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dirty="0"/>
              <a:t>明确测试步骤和预期结果的对应</a:t>
            </a:r>
            <a:r>
              <a:rPr lang="zh-CN" altLang="zh-CN" dirty="0" smtClean="0"/>
              <a:t>关系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dirty="0"/>
              <a:t>避免在测试步骤中使用笼统的</a:t>
            </a:r>
            <a:r>
              <a:rPr lang="zh-CN" altLang="zh-CN" dirty="0" smtClean="0"/>
              <a:t>词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zh-CN" dirty="0" smtClean="0"/>
              <a:t>测试用例</a:t>
            </a:r>
            <a:r>
              <a:rPr lang="zh-CN" altLang="zh-CN" dirty="0"/>
              <a:t>中需要反复、多次操作的描述方法</a:t>
            </a:r>
            <a:endParaRPr lang="zh-CN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zh-CN" dirty="0"/>
              <a:t>测试用例中需要长时间测试的描述方法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快速用例设计小结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469489"/>
            <a:ext cx="7886700" cy="4786931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套路：</a:t>
            </a:r>
            <a:r>
              <a:rPr lang="zh-CN" altLang="en-US" dirty="0"/>
              <a:t>使用车轮图来分析测试点</a:t>
            </a:r>
            <a:r>
              <a:rPr lang="en-US" altLang="zh-CN" dirty="0"/>
              <a:t>----&gt;</a:t>
            </a:r>
            <a:r>
              <a:rPr lang="zh-CN" altLang="en-US" dirty="0" smtClean="0"/>
              <a:t>使用最合适的测试设计方法来设计测试用例</a:t>
            </a:r>
            <a:r>
              <a:rPr lang="en-US" altLang="zh-CN" dirty="0" smtClean="0"/>
              <a:t>----&gt;</a:t>
            </a:r>
            <a:r>
              <a:rPr lang="zh-CN" altLang="en-US" dirty="0"/>
              <a:t>一句话</a:t>
            </a:r>
            <a:r>
              <a:rPr lang="zh-CN" altLang="en-US" dirty="0" smtClean="0"/>
              <a:t>测试用例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快不等于速成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哪些时间可以省，哪些时间不能省？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测试分析的时间不要省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测试设计的时间可以压缩为以一句话用例的方式出现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zh-CN" altLang="en-US" dirty="0" smtClean="0"/>
              <a:t>如果测试分析的时间都没有？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试试探索式测试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zh-CN" altLang="en-US" dirty="0" smtClean="0"/>
              <a:t>对团队来说哪些需要积累起来：</a:t>
            </a:r>
            <a:endParaRPr lang="en-US" altLang="zh-CN" dirty="0" smtClean="0"/>
          </a:p>
          <a:p>
            <a:pPr lvl="1"/>
            <a:r>
              <a:rPr lang="zh-CN" altLang="en-US" dirty="0"/>
              <a:t>车轮</a:t>
            </a:r>
            <a:r>
              <a:rPr lang="zh-CN" altLang="en-US" dirty="0" smtClean="0"/>
              <a:t>图</a:t>
            </a:r>
            <a:r>
              <a:rPr lang="en-US" altLang="zh-CN" dirty="0" smtClean="0"/>
              <a:t>---</a:t>
            </a:r>
            <a:r>
              <a:rPr lang="zh-CN" altLang="en-US" dirty="0" smtClean="0"/>
              <a:t>包括测试方法的不断演进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一句话测试用例</a:t>
            </a:r>
            <a:endParaRPr lang="en-US" altLang="zh-CN" dirty="0" smtClean="0"/>
          </a:p>
          <a:p>
            <a:endParaRPr lang="en-US" altLang="zh-CN" b="1" dirty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277" y="462011"/>
            <a:ext cx="4148589" cy="55218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8" y="462012"/>
            <a:ext cx="4294828" cy="52842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20506" y="5124092"/>
            <a:ext cx="4556812" cy="1127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>
                    <a:lumMod val="50000"/>
                  </a:schemeClr>
                </a:solidFill>
              </a:rPr>
              <a:t>演讲完毕，谢谢大家！</a:t>
            </a:r>
            <a:endParaRPr lang="en-US" altLang="zh-CN" sz="3600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http://www.zohngshengdai.com/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 descr="E:\MyDocuments\个人设计\FT\3月年度大会\成都\讲师PPT\zhongshengdai erweima.pngzhongshengdai erweima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01085" y="2579297"/>
            <a:ext cx="1733550" cy="1733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5352" y="365126"/>
            <a:ext cx="4799998" cy="1325563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111" y="0"/>
            <a:ext cx="5573889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2488" y="1832648"/>
            <a:ext cx="2540594" cy="64633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一张涂鸦总结的用例设计的套路：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488" y="2690336"/>
            <a:ext cx="28587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车轮图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根据测试点的特点来选择最合适的用例设计方法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一句话用例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65094" y="365126"/>
            <a:ext cx="5050255" cy="1325563"/>
          </a:xfrm>
        </p:spPr>
        <p:txBody>
          <a:bodyPr/>
          <a:lstStyle/>
          <a:p>
            <a:r>
              <a:rPr lang="zh-CN" altLang="en-US" dirty="0" smtClean="0"/>
              <a:t>测试点不等于测试用例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452321"/>
            <a:ext cx="7886700" cy="571066"/>
          </a:xfrm>
        </p:spPr>
        <p:txBody>
          <a:bodyPr/>
          <a:lstStyle/>
          <a:p>
            <a:r>
              <a:rPr lang="zh-CN" altLang="en-US" dirty="0"/>
              <a:t>一</a:t>
            </a:r>
            <a:r>
              <a:rPr lang="zh-CN" altLang="en-US" dirty="0" smtClean="0"/>
              <a:t>次完整的用例设计，其实包含两个活动：测试分析和测试设计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825730"/>
            <a:ext cx="4785792" cy="279313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848" y="4753902"/>
            <a:ext cx="4351371" cy="205011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379366" y="3842911"/>
            <a:ext cx="877163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测试点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829106" y="5017329"/>
            <a:ext cx="1107996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测试用例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5624233" y="1986115"/>
            <a:ext cx="2522189" cy="1684469"/>
            <a:chOff x="5624233" y="1986115"/>
            <a:chExt cx="2522189" cy="1684469"/>
          </a:xfrm>
        </p:grpSpPr>
        <p:sp>
          <p:nvSpPr>
            <p:cNvPr id="9" name="梯形 8"/>
            <p:cNvSpPr/>
            <p:nvPr/>
          </p:nvSpPr>
          <p:spPr>
            <a:xfrm rot="10800000">
              <a:off x="5624233" y="1986115"/>
              <a:ext cx="2522189" cy="1684469"/>
            </a:xfrm>
            <a:prstGeom prst="trapezoi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002208" y="2020798"/>
              <a:ext cx="1766237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需求（</a:t>
              </a:r>
              <a:r>
                <a:rPr lang="en-US" altLang="zh-CN" sz="1600" dirty="0"/>
                <a:t>story/</a:t>
              </a:r>
              <a:r>
                <a:rPr lang="zh-CN" altLang="en-US" sz="1600" dirty="0"/>
                <a:t>需求列表</a:t>
              </a:r>
              <a:r>
                <a:rPr lang="en-US" altLang="zh-CN" sz="1600" dirty="0"/>
                <a:t>/user case</a:t>
              </a:r>
              <a:r>
                <a:rPr lang="zh-CN" altLang="en-US" sz="1600" dirty="0"/>
                <a:t>）</a:t>
              </a:r>
              <a:endParaRPr lang="en-US" altLang="zh-CN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开发设计</a:t>
              </a:r>
              <a:endParaRPr lang="en-US" altLang="zh-CN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/>
                <a:t>原型（低保真</a:t>
              </a:r>
              <a:r>
                <a:rPr lang="en-US" altLang="zh-CN" sz="1600" dirty="0"/>
                <a:t>/</a:t>
              </a:r>
              <a:r>
                <a:rPr lang="zh-CN" altLang="en-US" sz="1600" dirty="0"/>
                <a:t>高保真）</a:t>
              </a:r>
              <a:endParaRPr lang="en-US" altLang="zh-CN" sz="1600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305249" y="5017329"/>
            <a:ext cx="877163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dirty="0" smtClean="0"/>
              <a:t>测试点</a:t>
            </a:r>
            <a:endParaRPr lang="zh-CN" altLang="en-US" dirty="0"/>
          </a:p>
        </p:txBody>
      </p:sp>
      <p:cxnSp>
        <p:nvCxnSpPr>
          <p:cNvPr id="14" name="直接箭头连接符 13"/>
          <p:cNvCxnSpPr>
            <a:stCxn id="12" idx="3"/>
            <a:endCxn id="7" idx="1"/>
          </p:cNvCxnSpPr>
          <p:nvPr/>
        </p:nvCxnSpPr>
        <p:spPr>
          <a:xfrm>
            <a:off x="2182412" y="5201995"/>
            <a:ext cx="646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使用“车轮图”来快速对被测对象进行分析，得到测试点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96749"/>
            <a:ext cx="2884569" cy="4351338"/>
          </a:xfrm>
        </p:spPr>
        <p:txBody>
          <a:bodyPr>
            <a:normAutofit/>
          </a:bodyPr>
          <a:lstStyle/>
          <a:p>
            <a:r>
              <a:rPr lang="zh-CN" altLang="en-US" sz="1800" dirty="0" smtClean="0"/>
              <a:t>产品</a:t>
            </a:r>
            <a:r>
              <a:rPr lang="en-US" altLang="zh-CN" sz="1800" dirty="0" smtClean="0"/>
              <a:t>-</a:t>
            </a:r>
            <a:r>
              <a:rPr lang="zh-CN" altLang="en-US" sz="1800" dirty="0" smtClean="0"/>
              <a:t>质量属性</a:t>
            </a:r>
            <a:r>
              <a:rPr lang="en-US" altLang="zh-CN" sz="1800" dirty="0" smtClean="0"/>
              <a:t>-</a:t>
            </a:r>
            <a:r>
              <a:rPr lang="zh-CN" altLang="en-US" sz="1800" dirty="0" smtClean="0"/>
              <a:t>测试类型</a:t>
            </a:r>
            <a:r>
              <a:rPr lang="en-US" altLang="zh-CN" sz="1800" dirty="0" smtClean="0"/>
              <a:t>-</a:t>
            </a:r>
            <a:r>
              <a:rPr lang="zh-CN" altLang="en-US" sz="1800" dirty="0" smtClean="0"/>
              <a:t>测试方法</a:t>
            </a:r>
            <a:endParaRPr lang="en-US" altLang="zh-CN" sz="1800" dirty="0" smtClean="0"/>
          </a:p>
          <a:p>
            <a:r>
              <a:rPr lang="zh-CN" altLang="en-US" sz="1800" b="1" dirty="0"/>
              <a:t>测试者对某个产品（或功能），要从哪些角度（质量属性）去进行怎样的测试（测试方法）</a:t>
            </a:r>
            <a:r>
              <a:rPr lang="zh-CN" altLang="en-US" sz="1800" dirty="0"/>
              <a:t>，概括来说就是解决了“测什么”和“怎么测”的问题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r>
              <a:rPr lang="zh-CN" altLang="en-US" sz="1800" dirty="0" smtClean="0"/>
              <a:t>“车轮图”</a:t>
            </a:r>
            <a:r>
              <a:rPr lang="zh-CN" altLang="en-US" sz="1800" dirty="0"/>
              <a:t>如何来保证测试的广度</a:t>
            </a:r>
            <a:r>
              <a:rPr lang="zh-CN" altLang="en-US" sz="1800" dirty="0" smtClean="0"/>
              <a:t>？</a:t>
            </a:r>
            <a:endParaRPr lang="en-US" altLang="zh-CN" sz="1800" dirty="0" smtClean="0"/>
          </a:p>
          <a:p>
            <a:r>
              <a:rPr lang="zh-CN" altLang="en-US" sz="1800" dirty="0"/>
              <a:t>“车轮图”如何来保证测试深度？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6859" y="1690689"/>
            <a:ext cx="4514850" cy="3248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如何使用车轮图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16" y="1443789"/>
            <a:ext cx="7630180" cy="50917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车轮图的其他妙用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475840"/>
          </a:xfrm>
        </p:spPr>
        <p:txBody>
          <a:bodyPr/>
          <a:lstStyle/>
          <a:p>
            <a:r>
              <a:rPr lang="zh-CN" altLang="en-US" dirty="0" smtClean="0"/>
              <a:t>作用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：用车轮图来对测试设计进行评审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作用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：用车轮图来对开发的设计进行评审或者讨论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4848" y="3251735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车轮图，就是测试视角的集中体现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如何才能让车轮图在团队中发挥最大的作用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775251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车轮图是一个通用框架，要想在团队中发挥最大的作用，就需要我们根据当前产品的特点，来总结最适合的测试类型和测试方法。</a:t>
            </a:r>
            <a:endParaRPr lang="zh-CN" altLang="en-US" sz="1800" dirty="0"/>
          </a:p>
          <a:p>
            <a:endParaRPr lang="zh-CN" altLang="en-US" sz="1800" dirty="0"/>
          </a:p>
          <a:p>
            <a:r>
              <a:rPr lang="zh-CN" altLang="en-US" sz="1800" dirty="0"/>
              <a:t>测试类型对很多测试者并不陌生，常常可以如数家珍。但大家说到“测试方法”，却不一定能够说清楚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 lvl="1"/>
            <a:r>
              <a:rPr lang="zh-CN" altLang="en-US" sz="1500" dirty="0" smtClean="0"/>
              <a:t>有</a:t>
            </a:r>
            <a:r>
              <a:rPr lang="zh-CN" altLang="en-US" sz="1500" dirty="0"/>
              <a:t>的测试者会用黑盒测试或者白盒测试来定义测试方法，有的测试者则认为测试方法是自动化测试或手工测试</a:t>
            </a:r>
            <a:r>
              <a:rPr lang="zh-CN" altLang="en-US" sz="1500" dirty="0" smtClean="0"/>
              <a:t>。</a:t>
            </a:r>
            <a:endParaRPr lang="en-US" altLang="zh-CN" sz="1500" dirty="0" smtClean="0"/>
          </a:p>
          <a:p>
            <a:pPr lvl="1"/>
            <a:r>
              <a:rPr lang="zh-CN" altLang="en-US" sz="1500" dirty="0" smtClean="0"/>
              <a:t>我</a:t>
            </a:r>
            <a:r>
              <a:rPr lang="zh-CN" altLang="en-US" sz="1500" dirty="0"/>
              <a:t>认为测试方法应该和测试层次和业务相关的，可以操作的具体方法，每种测试方法都可以发现不同的缺陷。</a:t>
            </a:r>
            <a:endParaRPr lang="zh-CN" altLang="en-US" sz="15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81" y="4415941"/>
            <a:ext cx="7950741" cy="1667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为什么还要对测试点进行再加工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14400" y="1690689"/>
            <a:ext cx="7190072" cy="1447147"/>
          </a:xfrm>
        </p:spPr>
        <p:txBody>
          <a:bodyPr>
            <a:normAutofit/>
          </a:bodyPr>
          <a:lstStyle/>
          <a:p>
            <a:r>
              <a:rPr lang="zh-CN" altLang="en-US" dirty="0"/>
              <a:t>我们通过车轮图得到的测试点，测试点之间很容易出现“包含”或者“重复”的情况。还有测试点一般都没有明确测试数据，即测试的输入输出，很容易造成测试覆盖遗漏或者不同的人测试执行情况不一的问题。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997145" y="5069790"/>
            <a:ext cx="3070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没时间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需求设计变化快，难维护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不知道要再进行下去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82137" y="4608724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但为什么我们大多数人都会选择止步于测试点？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82137" y="3039663"/>
            <a:ext cx="6982197" cy="147732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对测试点进行再加工：</a:t>
            </a:r>
            <a:endParaRPr lang="en-US" altLang="zh-CN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+mn-ea"/>
              </a:rPr>
              <a:t>“去重”</a:t>
            </a:r>
            <a:r>
              <a:rPr lang="zh-CN" altLang="en-US" dirty="0">
                <a:latin typeface="+mn-ea"/>
              </a:rPr>
              <a:t>（去掉重复的内容）、“合并”（把太细的测试点合并起来）、“细化”（把太泛的测试点说清楚说具体），然后再确定各个“测试点”的“测试条件”、“测试数据”和“输出结果”，得到我们说的测试用例。</a:t>
            </a:r>
            <a:endParaRPr lang="zh-CN" altLang="en-US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3757</Words>
  <Application>WPS 演示</Application>
  <PresentationFormat>全屏显示(4:3)</PresentationFormat>
  <Paragraphs>213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用例设计的问题</vt:lpstr>
      <vt:lpstr>PowerPoint 演示文稿</vt:lpstr>
      <vt:lpstr>测试点不等于测试用例</vt:lpstr>
      <vt:lpstr>使用“车轮图”来快速对被测对象进行分析，得到测试点</vt:lpstr>
      <vt:lpstr>如何使用车轮图</vt:lpstr>
      <vt:lpstr>车轮图的其他妙用</vt:lpstr>
      <vt:lpstr>如何才能让车轮图在团队中发挥最大的作用</vt:lpstr>
      <vt:lpstr>为什么还要对测试点进行再加工</vt:lpstr>
      <vt:lpstr>PowerPoint 演示文稿</vt:lpstr>
      <vt:lpstr>快用例的诀窍-四步用例设计法</vt:lpstr>
      <vt:lpstr>对测试点分类，根据不同的类型来选择合适的用例设计方法</vt:lpstr>
      <vt:lpstr>流程类测试点的用例设计</vt:lpstr>
      <vt:lpstr>最小线性无关路径覆盖法</vt:lpstr>
      <vt:lpstr>实际中的流程图一般都比较复杂</vt:lpstr>
      <vt:lpstr>拆解后的流程图和最小线性无关路径</vt:lpstr>
      <vt:lpstr>组合类</vt:lpstr>
      <vt:lpstr>如何分析出因子</vt:lpstr>
      <vt:lpstr>PowerPoint 演示文稿</vt:lpstr>
      <vt:lpstr>使用PICT工具</vt:lpstr>
      <vt:lpstr>使用PICT工具来得到测试用例</vt:lpstr>
      <vt:lpstr>两种设计方法的对比</vt:lpstr>
      <vt:lpstr>如何控制测试用例的粒度</vt:lpstr>
      <vt:lpstr>一句话测试用例</vt:lpstr>
      <vt:lpstr>将下面的测试用例标题改为一句话测试用例的形式</vt:lpstr>
      <vt:lpstr>其他诀窍</vt:lpstr>
      <vt:lpstr>快速用例设计小结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SD</dc:creator>
  <cp:lastModifiedBy>Administrator</cp:lastModifiedBy>
  <cp:revision>43</cp:revision>
  <dcterms:created xsi:type="dcterms:W3CDTF">2017-01-09T01:41:00Z</dcterms:created>
  <dcterms:modified xsi:type="dcterms:W3CDTF">2017-03-17T23:26:01Z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